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mic Sans MS" panose="030F0702030302020204" pitchFamily="66" charset="0"/>
      <p:regular r:id="rId13"/>
      <p:bold r:id="rId14"/>
      <p:italic r:id="rId15"/>
      <p:boldItalic r:id="rId16"/>
    </p:embeddedFont>
    <p:embeddedFont>
      <p:font typeface="Patrick Hand" panose="00000500000000000000" pitchFamily="2" charset="0"/>
      <p:regular r:id="rId1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198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17507"/>
            <a:ext cx="7415927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Proyecto de Calificaciones Tributarias en Nuam</a:t>
            </a:r>
            <a:endParaRPr lang="en-US" sz="3850" dirty="0">
              <a:latin typeface="Comic Sans MS" panose="030F0702030302020204" pitchFamily="66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52199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Optimización del proceso tributario mediante tecnología avanzada para el mercado de capitales integrado de Chile, Perú y Colombia.</a:t>
            </a:r>
            <a:endParaRPr lang="en-US" sz="19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42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979" y="2614136"/>
            <a:ext cx="3599259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Impacto y Valor del Proyecto</a:t>
            </a:r>
            <a:endParaRPr lang="en-US" sz="2650" dirty="0">
              <a:latin typeface="Comic Sans MS" panose="030F0702030302020204" pitchFamily="66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4979" y="3385423"/>
            <a:ext cx="4210645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3111" y="4165163"/>
            <a:ext cx="171426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Países Integrados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4979" y="4482227"/>
            <a:ext cx="4210645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Chile, Perú y Colombia en un mercado unificado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09818" y="3385423"/>
            <a:ext cx="4210645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24/7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57950" y="4165163"/>
            <a:ext cx="171426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Disponibilidad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09818" y="4482227"/>
            <a:ext cx="4210645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Sistema operativo continuo sin interrupciones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634657" y="3385423"/>
            <a:ext cx="4210645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6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82789" y="4165163"/>
            <a:ext cx="171426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Sprints Planificados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34657" y="4482227"/>
            <a:ext cx="4210645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Desarrollo incremental con entregas de valor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4979" y="5120640"/>
            <a:ext cx="205704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Beneficios </a:t>
            </a:r>
            <a:r>
              <a:rPr lang="en-US" sz="20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Clave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4979" y="5549146"/>
            <a:ext cx="632102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Eficiencia operativa mediante automatización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4979" y="5883354"/>
            <a:ext cx="632102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Reducción de errores humanos en procesos tributarios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84979" y="6217563"/>
            <a:ext cx="632102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Trazabilidad completa y cumplimiento regulatorio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84979" y="6551771"/>
            <a:ext cx="632102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Seguridad avanzada con cifrado y autenticación multifactor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4979" y="6885980"/>
            <a:ext cx="632102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Interoperabilidad entre mercados regionales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4979" y="7220188"/>
            <a:ext cx="632102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Innovación con IA, RPA y blockchain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531775" y="5120640"/>
            <a:ext cx="205704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Impacto Estratégico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531775" y="5549146"/>
            <a:ext cx="6321028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El proyecto fortalece la posición de Nuam como referente en integración de mercados de capitales en Latinoamérica, aumentando confianza de inversionistas y consolidando infraestructura moderna para el desarrollo económico regional.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7531775" y="6564868"/>
            <a:ext cx="6321028" cy="1002506"/>
          </a:xfrm>
          <a:prstGeom prst="roundRect">
            <a:avLst>
              <a:gd name="adj" fmla="val 7182"/>
            </a:avLst>
          </a:prstGeom>
          <a:solidFill>
            <a:srgbClr val="D9D9D9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106" y="6827044"/>
            <a:ext cx="214193" cy="171331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8088630" y="6778943"/>
            <a:ext cx="5592842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Próximos Pasos:</a:t>
            </a:r>
            <a:r>
              <a:rPr lang="en-US" sz="1300" dirty="0">
                <a:solidFill>
                  <a:srgbClr val="000000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 Despliegue del MVP, validación con usuarios clave y expansión progresiva de funcionalidades innovadoras.</a:t>
            </a:r>
            <a:endParaRPr lang="en-US" sz="1300" dirty="0">
              <a:latin typeface="Comic Sans MS" panose="030F0702030302020204" pitchFamily="66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2B6F3567-7801-267C-EB5B-99E7C461DF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9924" y="7567373"/>
            <a:ext cx="1800476" cy="6055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94147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Contexto y Desafío</a:t>
            </a:r>
            <a:endParaRPr lang="en-US" sz="3850" dirty="0">
              <a:latin typeface="Comic Sans MS" panose="030F0702030302020204" pitchFamily="66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2028349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Nuam: Integración Regional</a:t>
            </a:r>
            <a:endParaRPr lang="en-US" sz="2300" dirty="0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0437" y="2645450"/>
            <a:ext cx="3406854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Nuam integra las bolsas de valores de Santiago, Lima y Colombia en un único mercado regional, promoviendo el desarrollo económico mediante infraestructura moderna y acceso facilitado.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437" y="5461105"/>
            <a:ext cx="340685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La gestión manual actual de calificaciones tributarias genera errores, duplicidad de esfuerzos y dificulta la validación de información de múltiples fuentes.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67129" y="2028349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Objetivo </a:t>
            </a:r>
            <a:r>
              <a:rPr lang="en-US" sz="2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del</a:t>
            </a: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Proyecto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367129" y="2645450"/>
            <a:ext cx="3406854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Desarrollar un mantenedor de calificaciones tributarias robusto y automatizado que mejore la eficiencia operativa, reduzca errores y asegure trazabilidad e integridad de la información</a:t>
            </a: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  <a:endParaRPr lang="en-US" sz="19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FA481A3-9BFC-B55B-481A-443572C54B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129" y="7643117"/>
            <a:ext cx="4263270" cy="5864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314" y="639723"/>
            <a:ext cx="5974913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Análisis Estratégico: PESTEL y FODA</a:t>
            </a:r>
            <a:endParaRPr lang="en-US" sz="3550" dirty="0">
              <a:latin typeface="Comic Sans MS" panose="030F0702030302020204" pitchFamily="66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8314" y="1665923"/>
            <a:ext cx="6402824" cy="1623060"/>
          </a:xfrm>
          <a:prstGeom prst="roundRect">
            <a:avLst>
              <a:gd name="adj" fmla="val 590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33939" y="1901547"/>
            <a:ext cx="228088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Político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33939" y="2323505"/>
            <a:ext cx="5931575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Estabilidad regional y colaboración entre bolsas requiere coordinación política y acuerdos bilaterales.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29143" y="1665923"/>
            <a:ext cx="6402943" cy="1623060"/>
          </a:xfrm>
          <a:prstGeom prst="roundRect">
            <a:avLst>
              <a:gd name="adj" fmla="val 590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64768" y="1901547"/>
            <a:ext cx="228088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Económico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64768" y="2323505"/>
            <a:ext cx="5931694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Mercados en crecimiento con inversión inicial alta, pero reducción de costos a largo plazo.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8314" y="3516987"/>
            <a:ext cx="6402824" cy="1623060"/>
          </a:xfrm>
          <a:prstGeom prst="roundRect">
            <a:avLst>
              <a:gd name="adj" fmla="val 590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33939" y="3752612"/>
            <a:ext cx="228088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Tecnológico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33939" y="4174569"/>
            <a:ext cx="5931575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IA, RPA y Blockchain como herramientas clave de innovación y transformación digital.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9143" y="3516987"/>
            <a:ext cx="6402943" cy="1623060"/>
          </a:xfrm>
          <a:prstGeom prst="roundRect">
            <a:avLst>
              <a:gd name="adj" fmla="val 590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664768" y="3752612"/>
            <a:ext cx="228088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Legal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64768" y="4174569"/>
            <a:ext cx="5931694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Cumplimiento estricto de normativas financieras y protección de datos personales.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8314" y="5396627"/>
            <a:ext cx="6402824" cy="2193250"/>
          </a:xfrm>
          <a:prstGeom prst="roundRect">
            <a:avLst>
              <a:gd name="adj" fmla="val 4368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56799" y="5655112"/>
            <a:ext cx="228088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Fortalezas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56799" y="6077069"/>
            <a:ext cx="5885855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Automatización de procesos complejos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56799" y="6521768"/>
            <a:ext cx="5885855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Tecnologías modernas (RPA, IA, Blockchain)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56799" y="6966466"/>
            <a:ext cx="5885855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Mejora en trazabilidad y transparencia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9143" y="5396627"/>
            <a:ext cx="6402943" cy="2193250"/>
          </a:xfrm>
          <a:prstGeom prst="roundRect">
            <a:avLst>
              <a:gd name="adj" fmla="val 4368"/>
            </a:avLst>
          </a:prstGeom>
          <a:solidFill>
            <a:srgbClr val="F7F7F7"/>
          </a:solidFill>
          <a:ln w="30480">
            <a:solidFill>
              <a:srgbClr val="E6E6E6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687627" y="5655112"/>
            <a:ext cx="228088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Oportunidades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687627" y="6077069"/>
            <a:ext cx="5885974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Pioneros en modernización tributaria regional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687627" y="6521768"/>
            <a:ext cx="5885974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Expansión a otros mercados financieros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687627" y="6966466"/>
            <a:ext cx="5885974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Potencial de ofrecer sistema como SaaS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9EB7E9D-5FF5-D695-E92C-98195AEDBC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924" y="7726679"/>
            <a:ext cx="1800476" cy="44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732" y="741283"/>
            <a:ext cx="4084320" cy="510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Necesidades TI Prioritarias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4732" y="1557933"/>
            <a:ext cx="20419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 Light" pitchFamily="34" charset="-122"/>
                <a:cs typeface="Patrick Hand Light" pitchFamily="34" charset="-120"/>
              </a:rPr>
              <a:t>01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14732" y="1882140"/>
            <a:ext cx="7714536" cy="2286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4732" y="2029897"/>
            <a:ext cx="204216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Seguridad y Cumplimiento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4732" y="2407563"/>
            <a:ext cx="771453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Cifrado, autenticación multifactor y cumplimiento de ISO 27001 para </a:t>
            </a: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proteger</a:t>
            </a:r>
            <a:endParaRPr lang="en-US" sz="1600" dirty="0">
              <a:solidFill>
                <a:srgbClr val="383838"/>
              </a:solidFill>
              <a:latin typeface="Comic Sans MS" panose="030F0702030302020204" pitchFamily="66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información</a:t>
            </a: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 sensible.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14732" y="3091577"/>
            <a:ext cx="20419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 Light" pitchFamily="34" charset="-122"/>
                <a:cs typeface="Patrick Hand Light" pitchFamily="34" charset="-120"/>
              </a:rPr>
              <a:t>02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14732" y="3415784"/>
            <a:ext cx="7714536" cy="2286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14732" y="3563541"/>
            <a:ext cx="204216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Alta Disponibilidad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14732" y="3941207"/>
            <a:ext cx="771453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Sistema operativo 24/7 con respuesta rápida para operaciones </a:t>
            </a: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bursátiles</a:t>
            </a: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en</a:t>
            </a:r>
            <a:endParaRPr lang="en-US" sz="1600" dirty="0">
              <a:solidFill>
                <a:srgbClr val="383838"/>
              </a:solidFill>
              <a:latin typeface="Comic Sans MS" panose="030F0702030302020204" pitchFamily="66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tiempo</a:t>
            </a: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 real.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14732" y="4625221"/>
            <a:ext cx="20419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 Light" pitchFamily="34" charset="-122"/>
                <a:cs typeface="Patrick Hand Light" pitchFamily="34" charset="-120"/>
              </a:rPr>
              <a:t>03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14732" y="4949428"/>
            <a:ext cx="7714536" cy="2286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14732" y="5097185"/>
            <a:ext cx="204216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Automatización Tributaria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4732" y="5474851"/>
            <a:ext cx="771453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RPA para eliminar procesos manuales, reducir errores y mejorar eficiencia operativa.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14732" y="6158865"/>
            <a:ext cx="20419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 Light" pitchFamily="34" charset="-122"/>
                <a:cs typeface="Patrick Hand Light" pitchFamily="34" charset="-120"/>
              </a:rPr>
              <a:t>04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14732" y="6483072"/>
            <a:ext cx="7714536" cy="2286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14732" y="6630829"/>
            <a:ext cx="204216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Interoperabilidad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14732" y="7008495"/>
            <a:ext cx="771453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Integración con sistemas de las tres bolsas mediante </a:t>
            </a: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protocolos</a:t>
            </a: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estándar</a:t>
            </a:r>
            <a:endParaRPr lang="en-US" sz="1600" dirty="0">
              <a:solidFill>
                <a:srgbClr val="383838"/>
              </a:solidFill>
              <a:latin typeface="Comic Sans MS" panose="030F0702030302020204" pitchFamily="66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FIX/ISO20022.</a:t>
            </a:r>
            <a:endParaRPr lang="en-US" sz="16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3610"/>
            <a:ext cx="4939546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Requerimientos del Sistema</a:t>
            </a:r>
            <a:endParaRPr lang="en-US" sz="3850" dirty="0">
              <a:latin typeface="Comic Sans MS" panose="030F0702030302020204" pitchFamily="66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497812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Funcionales</a:t>
            </a:r>
            <a:endParaRPr lang="en-US" sz="2300" dirty="0">
              <a:latin typeface="Comic Sans MS" panose="030F0702030302020204" pitchFamily="66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311491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Gestión CRUD de calificaciones tributarias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359628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Carga masiva de datos desde múltiples fuentes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4037" y="40776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Generación de reportes en Excel y PDF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64037" y="455902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Validación automática de cumplimiento regulatorio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4037" y="504039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Búsqueda avanzada con múltiples criterios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64037" y="552176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Control de acceso por roles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64037" y="600313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Integración con sistemas bursátiles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64037" y="648450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Automatización con RPA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23929" y="2497812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No Funcionales</a:t>
            </a:r>
            <a:endParaRPr lang="en-US" sz="2300" dirty="0">
              <a:latin typeface="Comic Sans MS" panose="030F0702030302020204" pitchFamily="66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623929" y="311491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Seguridad: cifrado AES-256 y autenticación multifactor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23929" y="359628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Disponibilidad 24/7 con tolerancia a fallos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23929" y="40776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Rendimiento: respuesta menor a 2 segundos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623929" y="455902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Escalabilidad para crecimiento de datos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23929" y="504039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Usabilidad: interfaz intuitiva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23929" y="552176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Auditoría y trazabilidad completa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623929" y="600313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Integración segura con protocolos estándar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3AAA8DD-4BF2-AB5A-AFED-1D7FF7A9DB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175" y="7476393"/>
            <a:ext cx="5475225" cy="7532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108" y="879277"/>
            <a:ext cx="4073128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Metodología Ágil: Scrum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108" y="1693783"/>
            <a:ext cx="1018223" cy="1221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0928" y="1897380"/>
            <a:ext cx="2036564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Flexibilidad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20928" y="2274094"/>
            <a:ext cx="649676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Adaptación rápida a cambios regulatorios y de </a:t>
            </a: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negocio</a:t>
            </a: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 del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entorno</a:t>
            </a: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 financiero dinámico.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108" y="2915722"/>
            <a:ext cx="1018223" cy="1221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20928" y="3119318"/>
            <a:ext cx="2036564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Entregas Incrementales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20928" y="3496032"/>
            <a:ext cx="649676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Sprints de 2-3 semanas con funcionalidades </a:t>
            </a: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utilizables</a:t>
            </a: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 y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validadas</a:t>
            </a: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 continuamente.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108" y="4137660"/>
            <a:ext cx="1018223" cy="1221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0928" y="4341257"/>
            <a:ext cx="2036564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Colaboración Activa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20928" y="4717971"/>
            <a:ext cx="649676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Participación constante de stakeholders para ajustar </a:t>
            </a:r>
            <a:r>
              <a:rPr lang="en-US" sz="1600" dirty="0" err="1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el</a:t>
            </a: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 Sistema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 necesidades reales.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108" y="5359598"/>
            <a:ext cx="1018223" cy="14356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20928" y="5563195"/>
            <a:ext cx="2036564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Reducción de Riesgos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20928" y="5939909"/>
            <a:ext cx="6496764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Detección temprana de errores mediante validación incremental de funcionalidades críticas.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6199108" y="7024330"/>
            <a:ext cx="771858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B55BB89-81DA-A2D1-BBA3-A326775974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5585" y="7472362"/>
            <a:ext cx="5284815" cy="7270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502682"/>
            <a:ext cx="365605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Planificación de Sprints</a:t>
            </a:r>
            <a:endParaRPr lang="en-US" sz="2850" dirty="0">
              <a:latin typeface="Comic Sans MS" panose="030F0702030302020204" pitchFamily="66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651" y="1325166"/>
            <a:ext cx="22860" cy="6403181"/>
          </a:xfrm>
          <a:prstGeom prst="roundRect">
            <a:avLst>
              <a:gd name="adj" fmla="val 33586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583918" y="1519357"/>
            <a:ext cx="548402" cy="22860"/>
          </a:xfrm>
          <a:prstGeom prst="roundRect">
            <a:avLst>
              <a:gd name="adj" fmla="val 33586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109460" y="1325166"/>
            <a:ext cx="411242" cy="411242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05424" y="1393686"/>
            <a:ext cx="21931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573191" y="1387912"/>
            <a:ext cx="182796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Sprint 1: Base del Sistema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4979" y="1725930"/>
            <a:ext cx="5616178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Diseño de base de datos, desarrollo CRUD, búsqueda avanzada, mockups iniciales y configuración Azure DevOps.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97842" y="2616041"/>
            <a:ext cx="548402" cy="22860"/>
          </a:xfrm>
          <a:prstGeom prst="roundRect">
            <a:avLst>
              <a:gd name="adj" fmla="val 33586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109460" y="2421850"/>
            <a:ext cx="411242" cy="411242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205424" y="2490371"/>
            <a:ext cx="21931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229005" y="2484596"/>
            <a:ext cx="182796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Sprint 2: Automatización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229005" y="2822615"/>
            <a:ext cx="5616297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Carga masiva de datos, validaciones básicas, automatización RPA y optimización de rendimiento.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583918" y="3561278"/>
            <a:ext cx="548402" cy="22860"/>
          </a:xfrm>
          <a:prstGeom prst="roundRect">
            <a:avLst>
              <a:gd name="adj" fmla="val 33586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109460" y="3367088"/>
            <a:ext cx="411242" cy="411242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205424" y="3435608"/>
            <a:ext cx="21931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434602" y="3429833"/>
            <a:ext cx="1966555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Sprint 3: Reportes y Auditoría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84979" y="3767852"/>
            <a:ext cx="5616178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Generación de reportes consolidados, exportación Excel/PDF, acceso para auditoría y trazabilidad completa.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97842" y="4506635"/>
            <a:ext cx="548402" cy="22860"/>
          </a:xfrm>
          <a:prstGeom prst="roundRect">
            <a:avLst>
              <a:gd name="adj" fmla="val 33586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109460" y="4312444"/>
            <a:ext cx="411242" cy="411242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05424" y="4380964"/>
            <a:ext cx="21931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4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229005" y="4375190"/>
            <a:ext cx="182796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Sprint 4: Seguridad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229005" y="4713208"/>
            <a:ext cx="5616297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Monitoreo de seguridad, autenticación multifactor, cifrado de datos, validación regulatoria y control por roles.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583918" y="5451991"/>
            <a:ext cx="548402" cy="22860"/>
          </a:xfrm>
          <a:prstGeom prst="roundRect">
            <a:avLst>
              <a:gd name="adj" fmla="val 33586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109460" y="5257800"/>
            <a:ext cx="411242" cy="411242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205424" y="5326320"/>
            <a:ext cx="21931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5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573191" y="5320546"/>
            <a:ext cx="182796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Sprint 5: Integración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84979" y="5658564"/>
            <a:ext cx="5616178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Conexión con sistemas de las tres bolsas, sincronización externa, protocolos FIX/ISO20022 y alta disponibilidad.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497842" y="6397347"/>
            <a:ext cx="548402" cy="22860"/>
          </a:xfrm>
          <a:prstGeom prst="roundRect">
            <a:avLst>
              <a:gd name="adj" fmla="val 33586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7109460" y="6203156"/>
            <a:ext cx="411242" cy="411242"/>
          </a:xfrm>
          <a:prstGeom prst="roundRect">
            <a:avLst>
              <a:gd name="adj" fmla="val 1867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ES">
              <a:latin typeface="Comic Sans MS" panose="030F0702030302020204" pitchFamily="66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205424" y="6271677"/>
            <a:ext cx="21931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6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229005" y="6265902"/>
            <a:ext cx="182796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Sprint 6: Innovación y MVP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229005" y="6603921"/>
            <a:ext cx="5616297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IA para detección de inconsistencias, blockchain para trazabilidad, mejoras de usabilidad y despliegue del MVP.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04A619F6-4EAD-2164-1B1E-DE2A1F8E87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208" y="7463260"/>
            <a:ext cx="5160192" cy="7098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26281"/>
            <a:ext cx="7257217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Arquitectura del Sistema: Paradigma 4+1</a:t>
            </a:r>
            <a:endParaRPr lang="en-US" sz="3850" dirty="0">
              <a:latin typeface="Comic Sans MS" panose="030F0702030302020204" pitchFamily="66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218134" y="234017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Vista Lógica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2796897"/>
            <a:ext cx="382297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Estructura funcional con clases Usuario, Calificación Tributaria y Reporte, mostrando relaciones y flujos de datos.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1232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803" y="3510320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183713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Vista de Desarrollo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43386" y="2293858"/>
            <a:ext cx="382297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Organización en capas: presentación (interfaces), lógica de negocio (módulos funcionales) y base de datos.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1232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928" y="2936081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66853" y="384929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Vista de Procesos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066853" y="4306014"/>
            <a:ext cx="369951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Flujo operativo desde validación de datos hasta generación de reportes y sincronización con bolsas.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1232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0970" y="4439364"/>
            <a:ext cx="369332" cy="4617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43386" y="586144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Vista Física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943386" y="6318171"/>
            <a:ext cx="382297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Distribución en servidores Azure, base de datos PostgreSQL/MongoDB y comunicación segura HTTPS/TLS.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299" y="241232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8928" y="5942528"/>
            <a:ext cx="369332" cy="46172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218134" y="535840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Vista de Escenarios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20" name="Text 10"/>
          <p:cNvSpPr/>
          <p:nvPr/>
        </p:nvSpPr>
        <p:spPr>
          <a:xfrm>
            <a:off x="864037" y="5815132"/>
            <a:ext cx="382297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Casos de uso validando arquitectura: gestión de calificaciones, carga masiva, reportes, seguridad e integración.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7299" y="2412325"/>
            <a:ext cx="4515803" cy="4515803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1803" y="5368290"/>
            <a:ext cx="369332" cy="46172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7C79713-47B6-6F5C-07FD-496C8E0E79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9924" y="7503319"/>
            <a:ext cx="1800476" cy="6475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75479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Stack </a:t>
            </a:r>
            <a:r>
              <a:rPr lang="en-US" sz="385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Tecnológico</a:t>
            </a:r>
            <a:endParaRPr lang="en-US" sz="3850" dirty="0">
              <a:latin typeface="Comic Sans MS" panose="030F0702030302020204" pitchFamily="66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086332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867" y="223289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Infraestructura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89867" y="2689622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Azure DevOps, Git, Azure Cloud, Docker/Kubernetes para despliegue escalable y alta disponibilidad.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05" y="2086332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95335" y="223289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Bases de Datos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95335" y="2689622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PostgreSQL para datos estructurados, MongoDB para trazabilidad y datos no estructurados.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397347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9867" y="412003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Desarrollo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789867" y="4576762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Python/Django para backend, Bootstrap para frontend responsivo, Balsamiq para mockups.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505" y="3973473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95335" y="412003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Seguridad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95335" y="4576762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Azure AD, Keycloak, cifrado AES-256, Azure Monitor para alertas y monitoreo continuo.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37" y="5860613"/>
            <a:ext cx="617220" cy="6172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89867" y="600717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Automatización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789867" y="6463903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UiPath para RPA, scikit-learn para IA, Hyperledger para blockchain y trazabilidad inmutable.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5860613"/>
            <a:ext cx="617220" cy="61722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95335" y="600717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Integración</a:t>
            </a:r>
            <a:endParaRPr lang="en-US" sz="1900" dirty="0">
              <a:latin typeface="Comic Sans MS" panose="030F0702030302020204" pitchFamily="66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95335" y="6463903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Comic Sans MS" panose="030F0702030302020204" pitchFamily="66" charset="0"/>
                <a:ea typeface="Patrick Hand" pitchFamily="34" charset="-122"/>
                <a:cs typeface="Patrick Hand" pitchFamily="34" charset="-120"/>
              </a:rPr>
              <a:t>REST APIs, protocolos ISO20022/FIX, HTTPS/TLS para comunicación segura entre sistemas.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4B562C-97BE-A121-B2A6-2DDCC81152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0048" y="7402116"/>
            <a:ext cx="1800476" cy="747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916</Words>
  <Application>Microsoft Office PowerPoint</Application>
  <PresentationFormat>Personalizado</PresentationFormat>
  <Paragraphs>144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Comic Sans MS</vt:lpstr>
      <vt:lpstr>Patrick Hand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Bruno Maldonado</cp:lastModifiedBy>
  <cp:revision>4</cp:revision>
  <dcterms:created xsi:type="dcterms:W3CDTF">2025-10-10T18:36:33Z</dcterms:created>
  <dcterms:modified xsi:type="dcterms:W3CDTF">2025-10-10T18:44:55Z</dcterms:modified>
</cp:coreProperties>
</file>